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62" r:id="rId5"/>
    <p:sldId id="263" r:id="rId6"/>
    <p:sldId id="272" r:id="rId7"/>
    <p:sldId id="270" r:id="rId8"/>
    <p:sldId id="258" r:id="rId9"/>
    <p:sldId id="259" r:id="rId10"/>
    <p:sldId id="260" r:id="rId11"/>
    <p:sldId id="264" r:id="rId12"/>
    <p:sldId id="265" r:id="rId13"/>
    <p:sldId id="266" r:id="rId14"/>
    <p:sldId id="267" r:id="rId15"/>
    <p:sldId id="268" r:id="rId16"/>
    <p:sldId id="269" r:id="rId17"/>
    <p:sldId id="273" r:id="rId18"/>
    <p:sldId id="274" r:id="rId19"/>
    <p:sldId id="275" r:id="rId20"/>
    <p:sldId id="27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FF55-2D4E-4831-A082-5968AD3FD227}" type="datetimeFigureOut">
              <a:rPr lang="pl-PL" smtClean="0"/>
              <a:t>02.04.2024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3D0D-009E-4EC1-8510-96C996203F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979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FF55-2D4E-4831-A082-5968AD3FD227}" type="datetimeFigureOut">
              <a:rPr lang="pl-PL" smtClean="0"/>
              <a:t>02.04.2024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3D0D-009E-4EC1-8510-96C996203F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0533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FF55-2D4E-4831-A082-5968AD3FD227}" type="datetimeFigureOut">
              <a:rPr lang="pl-PL" smtClean="0"/>
              <a:t>02.04.2024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3D0D-009E-4EC1-8510-96C996203F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502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FF55-2D4E-4831-A082-5968AD3FD227}" type="datetimeFigureOut">
              <a:rPr lang="pl-PL" smtClean="0"/>
              <a:t>02.04.2024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3D0D-009E-4EC1-8510-96C996203F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6286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FF55-2D4E-4831-A082-5968AD3FD227}" type="datetimeFigureOut">
              <a:rPr lang="pl-PL" smtClean="0"/>
              <a:t>02.04.2024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3D0D-009E-4EC1-8510-96C996203F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784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FF55-2D4E-4831-A082-5968AD3FD227}" type="datetimeFigureOut">
              <a:rPr lang="pl-PL" smtClean="0"/>
              <a:t>02.04.2024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3D0D-009E-4EC1-8510-96C996203F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4616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FF55-2D4E-4831-A082-5968AD3FD227}" type="datetimeFigureOut">
              <a:rPr lang="pl-PL" smtClean="0"/>
              <a:t>02.04.2024</a:t>
            </a:fld>
            <a:endParaRPr lang="pl-P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3D0D-009E-4EC1-8510-96C996203F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1337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FF55-2D4E-4831-A082-5968AD3FD227}" type="datetimeFigureOut">
              <a:rPr lang="pl-PL" smtClean="0"/>
              <a:t>02.04.2024</a:t>
            </a:fld>
            <a:endParaRPr lang="pl-P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3D0D-009E-4EC1-8510-96C996203F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9909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FF55-2D4E-4831-A082-5968AD3FD227}" type="datetimeFigureOut">
              <a:rPr lang="pl-PL" smtClean="0"/>
              <a:t>02.04.2024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3D0D-009E-4EC1-8510-96C996203F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2592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FF55-2D4E-4831-A082-5968AD3FD227}" type="datetimeFigureOut">
              <a:rPr lang="pl-PL" smtClean="0"/>
              <a:t>02.04.2024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3D0D-009E-4EC1-8510-96C996203F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05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FF55-2D4E-4831-A082-5968AD3FD227}" type="datetimeFigureOut">
              <a:rPr lang="pl-PL" smtClean="0"/>
              <a:t>02.04.2024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3D0D-009E-4EC1-8510-96C996203F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9765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D50FF55-2D4E-4831-A082-5968AD3FD227}" type="datetimeFigureOut">
              <a:rPr lang="pl-PL" smtClean="0"/>
              <a:t>02.04.2024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73BF3D0D-009E-4EC1-8510-96C996203F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1346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5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15EA83-8793-4020-B46B-BC782E04C7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PIŁKA RĘCZNA</a:t>
            </a:r>
          </a:p>
        </p:txBody>
      </p:sp>
      <p:sp>
        <p:nvSpPr>
          <p:cNvPr id="4" name="Podtytuł 3">
            <a:extLst>
              <a:ext uri="{FF2B5EF4-FFF2-40B4-BE49-F238E27FC236}">
                <a16:creationId xmlns:a16="http://schemas.microsoft.com/office/drawing/2014/main" id="{82429B01-480F-430A-9806-59D4236F13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1792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C9C5E2-5230-4909-A553-7768AE1D3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Pozycje zawodników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58FAD9-17A9-460B-B81C-EF6BE8B7097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dirty="0"/>
              <a:t>Bramkarz</a:t>
            </a:r>
          </a:p>
          <a:p>
            <a:r>
              <a:rPr lang="pl-PL" dirty="0"/>
              <a:t>Skrzydłowy (lewy, prawy)</a:t>
            </a:r>
          </a:p>
          <a:p>
            <a:r>
              <a:rPr lang="pl-PL" dirty="0"/>
              <a:t>Rozgrywający (lewy, środkowy, prawy)</a:t>
            </a:r>
          </a:p>
          <a:p>
            <a:r>
              <a:rPr lang="pl-PL" dirty="0"/>
              <a:t>Kołowy (obrotowy)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1026" name="Picture 2" descr="Untitled">
            <a:extLst>
              <a:ext uri="{FF2B5EF4-FFF2-40B4-BE49-F238E27FC236}">
                <a16:creationId xmlns:a16="http://schemas.microsoft.com/office/drawing/2014/main" id="{5C1D9AF1-572E-40EE-B71D-B6F302641F0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931" y="1628775"/>
            <a:ext cx="3384646" cy="263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233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2E5F57-6DC7-45A2-9596-09ACA7D00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Czas trwania meczu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00C4F7-FD10-4D7E-939E-430A058CA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5993" y="749808"/>
            <a:ext cx="6227232" cy="1212342"/>
          </a:xfrm>
        </p:spPr>
        <p:txBody>
          <a:bodyPr>
            <a:normAutofit/>
          </a:bodyPr>
          <a:lstStyle/>
          <a:p>
            <a:r>
              <a:rPr lang="pl-PL" sz="2400" dirty="0"/>
              <a:t>Mecz piłki ręcznej dorosłych trwa 2 x 30 min.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7981D30E-02ED-4416-B477-A831D3DF3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769" y="2076450"/>
            <a:ext cx="5088856" cy="322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99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CCA886-13DD-4D8E-ABAF-92910B118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Kroki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8B0A0E-8222-460D-9490-47DC486D7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1450467"/>
          </a:xfrm>
        </p:spPr>
        <p:txBody>
          <a:bodyPr/>
          <a:lstStyle/>
          <a:p>
            <a:r>
              <a:rPr lang="pl-PL" dirty="0"/>
              <a:t>Zawodnik podczas gry, trzymając piłkę w rękach maksymalnie może zrobić </a:t>
            </a:r>
            <a:r>
              <a:rPr lang="pl-PL" b="1" dirty="0"/>
              <a:t>3 kroki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FC085B7C-8356-44F8-B498-602B8DDE3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175" y="2152650"/>
            <a:ext cx="7358634" cy="3679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25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7B0416-0140-4A9A-A841-CAA556D4B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Rozmiary piłek</a:t>
            </a: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9B71C1C8-F4BA-4F00-A34A-F610F644DB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67912" y="868681"/>
            <a:ext cx="3474720" cy="998220"/>
          </a:xfrm>
        </p:spPr>
        <p:txBody>
          <a:bodyPr>
            <a:normAutofit/>
          </a:bodyPr>
          <a:lstStyle/>
          <a:p>
            <a:r>
              <a:rPr lang="pl-PL" sz="3600" dirty="0"/>
              <a:t>0, 1, 2, 3</a:t>
            </a:r>
          </a:p>
        </p:txBody>
      </p:sp>
      <p:pic>
        <p:nvPicPr>
          <p:cNvPr id="4098" name="Picture 2" descr="Żółto-zielona piłka do piłki ręcznej Select Solera r0 | Fulsport.pl">
            <a:extLst>
              <a:ext uri="{FF2B5EF4-FFF2-40B4-BE49-F238E27FC236}">
                <a16:creationId xmlns:a16="http://schemas.microsoft.com/office/drawing/2014/main" id="{05F51CFA-D1D1-4250-B4AA-3E1D43F3CC5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709" y="250983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iłka ręczna Select ULTIMATE REPLICA różowo-niebiesko-biała EHF EURO FRANCE  - sklep sportowy KajaSport">
            <a:extLst>
              <a:ext uri="{FF2B5EF4-FFF2-40B4-BE49-F238E27FC236}">
                <a16:creationId xmlns:a16="http://schemas.microsoft.com/office/drawing/2014/main" id="{C1FCEAC0-966F-4510-8BD7-491D07089B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8642" y="1367791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5CC9D28-A334-4D79-87AC-E68D15C963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5713" y="3558083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381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F98657-6294-43FF-B97A-7DD0964C0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Kartki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F5D06B-8441-465B-BABF-61FD310D25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2380488" cy="5120640"/>
          </a:xfrm>
        </p:spPr>
        <p:txBody>
          <a:bodyPr/>
          <a:lstStyle/>
          <a:p>
            <a:r>
              <a:rPr lang="pl-PL" sz="3200" dirty="0"/>
              <a:t>Żółta</a:t>
            </a:r>
          </a:p>
          <a:p>
            <a:r>
              <a:rPr lang="pl-PL" sz="3200" dirty="0"/>
              <a:t>Czerwona</a:t>
            </a:r>
          </a:p>
          <a:p>
            <a:r>
              <a:rPr lang="pl-PL" sz="3200" dirty="0"/>
              <a:t>Niebieska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id="{37B77BF6-5D2F-477A-8CC5-74708A9645C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950" y="688909"/>
            <a:ext cx="3140075" cy="2224220"/>
          </a:xfrm>
        </p:spPr>
      </p:pic>
      <p:pic>
        <p:nvPicPr>
          <p:cNvPr id="5122" name="Picture 2" descr="Zostań sędzią piłki ręcznej | Związek Piłki Ręcznej w Polsce">
            <a:extLst>
              <a:ext uri="{FF2B5EF4-FFF2-40B4-BE49-F238E27FC236}">
                <a16:creationId xmlns:a16="http://schemas.microsoft.com/office/drawing/2014/main" id="{560E017D-3A93-4AA3-A719-68AB0C7CD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9238" y="3190875"/>
            <a:ext cx="2450140" cy="2534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Wystartowała druga liga piłkarzy ręcznych. Nerwowe derby Kielc. Czerwona  kartka dla trenera | Echo Dnia Świętokrzyskie">
            <a:extLst>
              <a:ext uri="{FF2B5EF4-FFF2-40B4-BE49-F238E27FC236}">
                <a16:creationId xmlns:a16="http://schemas.microsoft.com/office/drawing/2014/main" id="{5A050020-90E3-4A5D-BCEB-7B41847A1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239" y="3614984"/>
            <a:ext cx="2714625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106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00C58F-FDF7-4559-9972-642EDBDB0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Sygnalizacja sędziego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F1BCC1-F099-4D3D-9240-9D27A59B44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Zdobycie bramki</a:t>
            </a:r>
          </a:p>
        </p:txBody>
      </p:sp>
      <p:pic>
        <p:nvPicPr>
          <p:cNvPr id="10" name="Symbol zastępczy zawartości 9">
            <a:extLst>
              <a:ext uri="{FF2B5EF4-FFF2-40B4-BE49-F238E27FC236}">
                <a16:creationId xmlns:a16="http://schemas.microsoft.com/office/drawing/2014/main" id="{FE6E7364-C4EF-45B7-80F1-A7873095F96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0" y="1208418"/>
            <a:ext cx="2840831" cy="4516602"/>
          </a:xfrm>
        </p:spPr>
      </p:pic>
    </p:spTree>
    <p:extLst>
      <p:ext uri="{BB962C8B-B14F-4D97-AF65-F5344CB8AC3E}">
        <p14:creationId xmlns:p14="http://schemas.microsoft.com/office/powerpoint/2010/main" val="1072214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5C1A2D-61FD-4724-9673-1E3E3AE31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Sygnalizacja sędziego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65E800-F2BD-4DBD-8547-FDB16E196C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845820"/>
          </a:xfrm>
        </p:spPr>
        <p:txBody>
          <a:bodyPr/>
          <a:lstStyle/>
          <a:p>
            <a:r>
              <a:rPr lang="pl-PL" sz="2400" dirty="0"/>
              <a:t>Kara 2 min</a:t>
            </a:r>
            <a:r>
              <a:rPr lang="pl-PL" dirty="0"/>
              <a:t>.</a:t>
            </a: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id="{87CB6AFB-2037-4EA1-A6CD-77FCE3E0E61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5543" y="3305176"/>
            <a:ext cx="4044165" cy="2552700"/>
          </a:xfr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C757264B-7EDB-4F34-B48F-FD2DC3F7C0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137" y="868680"/>
            <a:ext cx="4058506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758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D5014A-10A4-4E81-B6CB-2D59810B9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rzutów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706112-690E-491A-AD80-AE2C8C9E57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1017270"/>
          </a:xfrm>
        </p:spPr>
        <p:txBody>
          <a:bodyPr>
            <a:normAutofit/>
          </a:bodyPr>
          <a:lstStyle/>
          <a:p>
            <a:r>
              <a:rPr lang="pl-PL" sz="2400" b="1" dirty="0"/>
              <a:t>Rzut z wyskoku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34872AC-7588-4982-96DB-A3D7F205B7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030" y="1880924"/>
            <a:ext cx="3757342" cy="2500576"/>
          </a:xfrm>
          <a:prstGeom prst="rect">
            <a:avLst/>
          </a:prstGeom>
        </p:spPr>
      </p:pic>
      <p:pic>
        <p:nvPicPr>
          <p:cNvPr id="9" name="Symbol zastępczy zawartości 8">
            <a:extLst>
              <a:ext uri="{FF2B5EF4-FFF2-40B4-BE49-F238E27FC236}">
                <a16:creationId xmlns:a16="http://schemas.microsoft.com/office/drawing/2014/main" id="{385749EA-4162-4BE0-A03D-0C4B4F9C50D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647" y="4686300"/>
            <a:ext cx="6140963" cy="1697033"/>
          </a:xfr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A47877CC-212B-41C9-90DE-2F96EE5333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143" y="1123837"/>
            <a:ext cx="3561007" cy="262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782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38291E-40F9-4966-9984-6C8D90965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rzutów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5DB760-E45E-4EC9-A5C3-A74192D24B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969645"/>
          </a:xfrm>
        </p:spPr>
        <p:txBody>
          <a:bodyPr>
            <a:normAutofit/>
          </a:bodyPr>
          <a:lstStyle/>
          <a:p>
            <a:r>
              <a:rPr lang="pl-PL" sz="2400" b="1" dirty="0"/>
              <a:t>Rzut z biegu</a:t>
            </a: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id="{9893AABC-5751-4353-9EC9-1ECEE64ECE3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5694" y="1278559"/>
            <a:ext cx="3906637" cy="2293316"/>
          </a:xfr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4ED69B9A-46D4-4BB2-93B8-04CEAE61B5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322" y="1954834"/>
            <a:ext cx="2529078" cy="2293316"/>
          </a:xfrm>
          <a:prstGeom prst="rect">
            <a:avLst/>
          </a:prstGeom>
        </p:spPr>
      </p:pic>
      <p:pic>
        <p:nvPicPr>
          <p:cNvPr id="8194" name="Picture 2" descr="Podania w piłce ręcznej | Technika gry w piłkę ręczną | Sport to Pestka">
            <a:extLst>
              <a:ext uri="{FF2B5EF4-FFF2-40B4-BE49-F238E27FC236}">
                <a16:creationId xmlns:a16="http://schemas.microsoft.com/office/drawing/2014/main" id="{2C2966F8-4962-43FA-AF29-CD2936463B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763" y="4419239"/>
            <a:ext cx="4681537" cy="2020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677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427C39-E37D-458E-A1AF-5D4D21090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rzutów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F7DCBB-D581-46FD-9466-54B78B44FD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950595"/>
          </a:xfrm>
        </p:spPr>
        <p:txBody>
          <a:bodyPr>
            <a:normAutofit/>
          </a:bodyPr>
          <a:lstStyle/>
          <a:p>
            <a:r>
              <a:rPr lang="pl-PL" sz="2400" b="1" dirty="0"/>
              <a:t>Rzut z padem</a:t>
            </a:r>
          </a:p>
        </p:txBody>
      </p:sp>
      <p:pic>
        <p:nvPicPr>
          <p:cNvPr id="9218" name="Picture 2" descr="Wpływ wybranych czynników na propriocepcję barku u zawodników piłki ręcznej">
            <a:extLst>
              <a:ext uri="{FF2B5EF4-FFF2-40B4-BE49-F238E27FC236}">
                <a16:creationId xmlns:a16="http://schemas.microsoft.com/office/drawing/2014/main" id="{123937AB-CD94-473F-925D-015DDF61050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513" y="2381641"/>
            <a:ext cx="7527438" cy="2365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7875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515957-B61B-43AD-A864-7BC5800AF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BOISKO</a:t>
            </a:r>
            <a:br>
              <a:rPr lang="pl-PL" dirty="0"/>
            </a:br>
            <a:br>
              <a:rPr lang="pl-PL" dirty="0"/>
            </a:br>
            <a:r>
              <a:rPr lang="pl-PL" dirty="0"/>
              <a:t>wymiary</a:t>
            </a:r>
            <a:br>
              <a:rPr lang="pl-PL" dirty="0"/>
            </a:br>
            <a:r>
              <a:rPr lang="pl-PL" dirty="0"/>
              <a:t>40m x 20m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8E2103A5-9C11-4EFA-B693-862C75EA80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700" y="863600"/>
            <a:ext cx="5121275" cy="5121275"/>
          </a:xfrm>
        </p:spPr>
      </p:pic>
    </p:spTree>
    <p:extLst>
      <p:ext uri="{BB962C8B-B14F-4D97-AF65-F5344CB8AC3E}">
        <p14:creationId xmlns:p14="http://schemas.microsoft.com/office/powerpoint/2010/main" val="7400632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E6DFEB-9D62-49BB-A4EE-1FF1AD646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Rzut z autu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7B2B65-71F0-4803-A89D-A9C97E31EF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67911" y="868680"/>
            <a:ext cx="7952613" cy="1417320"/>
          </a:xfrm>
        </p:spPr>
        <p:txBody>
          <a:bodyPr>
            <a:normAutofit/>
          </a:bodyPr>
          <a:lstStyle/>
          <a:p>
            <a:pPr algn="ctr"/>
            <a:r>
              <a:rPr lang="pl-PL" sz="2400" dirty="0"/>
              <a:t>Zawodnik wykonujący rzut z autu musi stać </a:t>
            </a:r>
            <a:br>
              <a:rPr lang="pl-PL" sz="2400" dirty="0"/>
            </a:br>
            <a:r>
              <a:rPr lang="pl-PL" sz="2400" dirty="0"/>
              <a:t>jedną stopą na linii bocznej</a:t>
            </a:r>
          </a:p>
        </p:txBody>
      </p:sp>
      <p:pic>
        <p:nvPicPr>
          <p:cNvPr id="6146" name="Picture 2" descr="wychowaniefizyczne.net | Konspekt lekcji wychowania fizycznego-piłka ręczna  podania jednorącz półgórne i chwyty oburączKonspekt lekcji wychowania  fizycznego-piłka ręczna podania jednorącz półgórne i chwyty oburącz -  wychowaniefizyczne.net">
            <a:extLst>
              <a:ext uri="{FF2B5EF4-FFF2-40B4-BE49-F238E27FC236}">
                <a16:creationId xmlns:a16="http://schemas.microsoft.com/office/drawing/2014/main" id="{77C71F01-7AE2-45A2-A376-D5723CAAA86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111" y="2614136"/>
            <a:ext cx="4798534" cy="285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5520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5F5C12-2E41-4955-9067-0D200F48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Linie na boisku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E04D07-7006-424D-A598-27563F827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52875" y="687706"/>
            <a:ext cx="7286625" cy="960119"/>
          </a:xfrm>
        </p:spPr>
        <p:txBody>
          <a:bodyPr/>
          <a:lstStyle/>
          <a:p>
            <a:r>
              <a:rPr lang="pl-PL" sz="2400" b="1" dirty="0"/>
              <a:t>Linia rzutów karnych </a:t>
            </a:r>
            <a:r>
              <a:rPr lang="pl-PL" sz="2400" dirty="0"/>
              <a:t>oddalona 7 m od linii bramkowej</a:t>
            </a: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id="{9FAFDBD6-ED07-4F54-84AD-46447D3F1A8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511" y="1933575"/>
            <a:ext cx="6954375" cy="3914775"/>
          </a:xfrm>
        </p:spPr>
      </p:pic>
    </p:spTree>
    <p:extLst>
      <p:ext uri="{BB962C8B-B14F-4D97-AF65-F5344CB8AC3E}">
        <p14:creationId xmlns:p14="http://schemas.microsoft.com/office/powerpoint/2010/main" val="1778300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6477D5-30BA-4FA0-A4C0-61F4B56AC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Linie na boisku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D07FA1-4573-4F3E-AC88-3A7F4C9D4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44136" y="851535"/>
            <a:ext cx="5857114" cy="760095"/>
          </a:xfrm>
        </p:spPr>
        <p:txBody>
          <a:bodyPr/>
          <a:lstStyle/>
          <a:p>
            <a:r>
              <a:rPr lang="pl-PL" b="1" dirty="0"/>
              <a:t>Linia pola bramkowego </a:t>
            </a:r>
            <a:r>
              <a:rPr lang="pl-PL" dirty="0"/>
              <a:t>(łuk o promieniu 6m)</a:t>
            </a:r>
          </a:p>
        </p:txBody>
      </p:sp>
      <p:pic>
        <p:nvPicPr>
          <p:cNvPr id="11" name="Symbol zastępczy zawartości 10">
            <a:extLst>
              <a:ext uri="{FF2B5EF4-FFF2-40B4-BE49-F238E27FC236}">
                <a16:creationId xmlns:a16="http://schemas.microsoft.com/office/drawing/2014/main" id="{1029F97C-0B2E-4B34-B050-75CEA46B4E6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437" y="1941333"/>
            <a:ext cx="7210882" cy="3783687"/>
          </a:xfrm>
        </p:spPr>
      </p:pic>
    </p:spTree>
    <p:extLst>
      <p:ext uri="{BB962C8B-B14F-4D97-AF65-F5344CB8AC3E}">
        <p14:creationId xmlns:p14="http://schemas.microsoft.com/office/powerpoint/2010/main" val="4020234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721748-B456-4900-8F55-C708C6701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Linie na boisku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71B387-C1AF-463A-8F3F-D6CAFEDB4B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81450" y="782955"/>
            <a:ext cx="7200899" cy="883920"/>
          </a:xfrm>
        </p:spPr>
        <p:txBody>
          <a:bodyPr/>
          <a:lstStyle/>
          <a:p>
            <a:r>
              <a:rPr lang="pl-PL" b="1" dirty="0"/>
              <a:t>Linia rzutów wolnych </a:t>
            </a:r>
            <a:r>
              <a:rPr lang="pl-PL" dirty="0"/>
              <a:t>(linia przerywana) – łuk o promieniu 9m</a:t>
            </a:r>
          </a:p>
        </p:txBody>
      </p:sp>
      <p:pic>
        <p:nvPicPr>
          <p:cNvPr id="7" name="Symbol zastępczy zawartości 10">
            <a:extLst>
              <a:ext uri="{FF2B5EF4-FFF2-40B4-BE49-F238E27FC236}">
                <a16:creationId xmlns:a16="http://schemas.microsoft.com/office/drawing/2014/main" id="{D7144E6B-3FDC-4BD3-AEFC-EA0439CE213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551" y="2012587"/>
            <a:ext cx="6616700" cy="3471908"/>
          </a:xfrm>
        </p:spPr>
      </p:pic>
    </p:spTree>
    <p:extLst>
      <p:ext uri="{BB962C8B-B14F-4D97-AF65-F5344CB8AC3E}">
        <p14:creationId xmlns:p14="http://schemas.microsoft.com/office/powerpoint/2010/main" val="2778507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C5653C-09C2-4B06-B0D8-4E924AF82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Strefa zmian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909226-3DA8-44FE-9E66-06AAC2817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53636" y="543764"/>
            <a:ext cx="6295263" cy="1160145"/>
          </a:xfrm>
        </p:spPr>
        <p:txBody>
          <a:bodyPr>
            <a:normAutofit/>
          </a:bodyPr>
          <a:lstStyle/>
          <a:p>
            <a:pPr algn="ctr"/>
            <a:r>
              <a:rPr lang="pl-PL" sz="2400" dirty="0"/>
              <a:t>Miejsce gdzie zmieniają się zawodnicy </a:t>
            </a:r>
            <a:br>
              <a:rPr lang="pl-PL" sz="2400" dirty="0"/>
            </a:br>
            <a:r>
              <a:rPr lang="pl-PL" sz="2400" dirty="0"/>
              <a:t>na boisku nazywamy </a:t>
            </a:r>
            <a:r>
              <a:rPr lang="pl-PL" sz="2400" b="1" dirty="0"/>
              <a:t>strefą zmian</a:t>
            </a: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id="{1EE15BEA-C73E-4663-9FEA-C645429A655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68937" y="785630"/>
            <a:ext cx="4302894" cy="6430169"/>
          </a:xfrm>
        </p:spPr>
      </p:pic>
    </p:spTree>
    <p:extLst>
      <p:ext uri="{BB962C8B-B14F-4D97-AF65-F5344CB8AC3E}">
        <p14:creationId xmlns:p14="http://schemas.microsoft.com/office/powerpoint/2010/main" val="3341963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BFD059-3275-48D0-BD29-F3D2A0A1F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Bramka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EA684A-D99A-475E-8E45-766906941F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67911" y="868680"/>
            <a:ext cx="4371213" cy="1083945"/>
          </a:xfrm>
        </p:spPr>
        <p:txBody>
          <a:bodyPr>
            <a:normAutofit/>
          </a:bodyPr>
          <a:lstStyle/>
          <a:p>
            <a:r>
              <a:rPr lang="pl-PL" sz="2400" dirty="0"/>
              <a:t>Wymiary bramki: 2m x 3m</a:t>
            </a:r>
          </a:p>
        </p:txBody>
      </p:sp>
      <p:pic>
        <p:nvPicPr>
          <p:cNvPr id="8" name="Symbol zastępczy zawartości 7">
            <a:extLst>
              <a:ext uri="{FF2B5EF4-FFF2-40B4-BE49-F238E27FC236}">
                <a16:creationId xmlns:a16="http://schemas.microsoft.com/office/drawing/2014/main" id="{C9124A37-851F-4C51-B96F-95508E4EF29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911" y="1881378"/>
            <a:ext cx="3693592" cy="2452545"/>
          </a:xfr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989B3F01-1BCE-405B-8787-0003ED8882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637" y="2396033"/>
            <a:ext cx="3328988" cy="3328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83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A98F780F-A3B1-4C98-8FD2-215B2DDEC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Jak inaczej nazywamy piłkę ręczną?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12929952-356A-4054-9827-BCF3B7494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SZCZYPIORNIAK</a:t>
            </a:r>
          </a:p>
          <a:p>
            <a:r>
              <a:rPr lang="pl-PL" dirty="0"/>
              <a:t>Szczypiorniak swoją potoczną nazwę zawdzięcza miejscowości Szczypiorno (obecnie dzielnica Kalisza).;</a:t>
            </a:r>
          </a:p>
          <a:p>
            <a:r>
              <a:rPr lang="pl-PL" dirty="0"/>
              <a:t>w Szczypiornie znajdował się obóz dla internowanych żołnierzy Legionów Polskich, gdzie w 1917 roku rozegrano jeden z pierwszych meczów piłki ręcznej w Polsce;</a:t>
            </a:r>
          </a:p>
        </p:txBody>
      </p:sp>
    </p:spTree>
    <p:extLst>
      <p:ext uri="{BB962C8B-B14F-4D97-AF65-F5344CB8AC3E}">
        <p14:creationId xmlns:p14="http://schemas.microsoft.com/office/powerpoint/2010/main" val="1117916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3B35E1-A311-4173-B0BD-DDAAE4243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Ilu zawodników </a:t>
            </a:r>
            <a:br>
              <a:rPr lang="pl-PL" dirty="0"/>
            </a:br>
            <a:r>
              <a:rPr lang="pl-PL" dirty="0"/>
              <a:t>z jednej drużyny gra </a:t>
            </a:r>
            <a:br>
              <a:rPr lang="pl-PL" dirty="0"/>
            </a:br>
            <a:r>
              <a:rPr lang="pl-PL" dirty="0"/>
              <a:t>na boisku?</a:t>
            </a: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id="{9B7085A3-C6DA-4F06-AD87-0CEAD688226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677" y="1123837"/>
            <a:ext cx="5922816" cy="3333863"/>
          </a:xfr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28CA439-49CB-430B-87F3-28384AEE3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75085" y="3838575"/>
            <a:ext cx="1634489" cy="2455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72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77215111"/>
      </p:ext>
    </p:extLst>
  </p:cSld>
  <p:clrMapOvr>
    <a:masterClrMapping/>
  </p:clrMapOvr>
</p:sld>
</file>

<file path=ppt/theme/theme1.xml><?xml version="1.0" encoding="utf-8"?>
<a:theme xmlns:a="http://schemas.openxmlformats.org/drawingml/2006/main" name="Ramka">
  <a:themeElements>
    <a:clrScheme name="Ramka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amka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amka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TM03457475[[fn=Ramka]]</Template>
  <TotalTime>88</TotalTime>
  <Words>227</Words>
  <Application>Microsoft Office PowerPoint</Application>
  <PresentationFormat>Panoramiczny</PresentationFormat>
  <Paragraphs>45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3" baseType="lpstr">
      <vt:lpstr>Corbel</vt:lpstr>
      <vt:lpstr>Wingdings 2</vt:lpstr>
      <vt:lpstr>Ramka</vt:lpstr>
      <vt:lpstr>PIŁKA RĘCZNA</vt:lpstr>
      <vt:lpstr>BOISKO  wymiary 40m x 20m</vt:lpstr>
      <vt:lpstr>Linie na boisku</vt:lpstr>
      <vt:lpstr>Linie na boisku</vt:lpstr>
      <vt:lpstr>Linie na boisku</vt:lpstr>
      <vt:lpstr>Strefa zmian</vt:lpstr>
      <vt:lpstr>Bramka</vt:lpstr>
      <vt:lpstr>Jak inaczej nazywamy piłkę ręczną?</vt:lpstr>
      <vt:lpstr>Ilu zawodników  z jednej drużyny gra  na boisku?</vt:lpstr>
      <vt:lpstr>Pozycje zawodników</vt:lpstr>
      <vt:lpstr>Czas trwania meczu</vt:lpstr>
      <vt:lpstr>Kroki</vt:lpstr>
      <vt:lpstr>Rozmiary piłek</vt:lpstr>
      <vt:lpstr>Kartki</vt:lpstr>
      <vt:lpstr>Sygnalizacja sędziego</vt:lpstr>
      <vt:lpstr>Sygnalizacja sędziego</vt:lpstr>
      <vt:lpstr>Rodzaje rzutów</vt:lpstr>
      <vt:lpstr>Rodzaje rzutów</vt:lpstr>
      <vt:lpstr>Rodzaje rzutów</vt:lpstr>
      <vt:lpstr>Rzut z autu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PIŁKA RĘCZNA</dc:title>
  <dc:creator>Kamil</dc:creator>
  <cp:lastModifiedBy>Ustyniuk Kamil</cp:lastModifiedBy>
  <cp:revision>11</cp:revision>
  <dcterms:created xsi:type="dcterms:W3CDTF">2020-11-15T17:25:43Z</dcterms:created>
  <dcterms:modified xsi:type="dcterms:W3CDTF">2024-04-02T14:28:31Z</dcterms:modified>
</cp:coreProperties>
</file>